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1" r:id="rId3"/>
    <p:sldId id="257" r:id="rId4"/>
    <p:sldId id="278" r:id="rId5"/>
    <p:sldId id="289" r:id="rId6"/>
    <p:sldId id="280" r:id="rId7"/>
    <p:sldId id="281" r:id="rId8"/>
    <p:sldId id="282" r:id="rId9"/>
    <p:sldId id="283" r:id="rId10"/>
    <p:sldId id="284" r:id="rId11"/>
    <p:sldId id="286" r:id="rId12"/>
    <p:sldId id="287" r:id="rId13"/>
    <p:sldId id="288" r:id="rId14"/>
    <p:sldId id="291" r:id="rId15"/>
    <p:sldId id="292" r:id="rId16"/>
    <p:sldId id="29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DBF5F9"/>
                </a:solidFill>
              </a:rPr>
              <a:pPr/>
              <a:t>6/19/2016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0F6FC6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C5217A8-0E06-4059-AC45-433E2E67A85D}" type="slidenum">
              <a:rPr lang="en-US" smtClean="0">
                <a:solidFill>
                  <a:srgbClr val="DBF5F9"/>
                </a:solidFill>
              </a:rPr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 smtClean="0">
                <a:solidFill>
                  <a:srgbClr val="0F6FC6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58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2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4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65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5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97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1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47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2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4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86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36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16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19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5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2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6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9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CFA630-13BB-46C4-BD44-B2C5F9B66074}" type="datetimeFigureOut">
              <a:rPr lang="en-US" smtClean="0">
                <a:solidFill>
                  <a:srgbClr val="04617B"/>
                </a:solidFill>
              </a:rPr>
              <a:pPr/>
              <a:t>6/19/2016</a:t>
            </a:fld>
            <a:endParaRPr lang="en-US" sz="1000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000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5217A8-0E06-4059-AC45-433E2E67A85D}" type="slidenum">
              <a:rPr lang="en-US" smtClean="0">
                <a:solidFill>
                  <a:srgbClr val="04617B"/>
                </a:solidFill>
              </a:rPr>
              <a:pPr/>
              <a:t>‹N°›</a:t>
            </a:fld>
            <a:endParaRPr lang="en-US" sz="1100" dirty="0">
              <a:solidFill>
                <a:srgbClr val="04617B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5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sz="1000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sz="1000" dirty="0">
              <a:solidFill>
                <a:srgbClr val="1F497D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17A8-0E06-4059-AC45-433E2E67A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sz="11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Langue vivante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0968"/>
            <a:ext cx="4114800" cy="1440159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Présentation des programmes </a:t>
            </a:r>
          </a:p>
          <a:p>
            <a:pPr marL="0" indent="0" algn="ctr">
              <a:buNone/>
            </a:pPr>
            <a:r>
              <a:rPr lang="fr-FR" dirty="0" smtClean="0"/>
              <a:t>de 2015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Cycles 2 et 3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228181" cy="43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019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Activités </a:t>
            </a:r>
            <a:r>
              <a:rPr lang="fr-FR" dirty="0"/>
              <a:t>…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262483"/>
              </p:ext>
            </p:extLst>
          </p:nvPr>
        </p:nvGraphicFramePr>
        <p:xfrm>
          <a:off x="395536" y="1340768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2 … culturelles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3 … culturelles et linguistiques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L'enfant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Soi, le corps, les vêtements.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famille.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L'organisation de la journée.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habitudes de l'enfant.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trajets quotidiens de l'enfant.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usages dans les relations à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l'école.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temps, les grandes périodes de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l'année, de la vie.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Sensations, gouts et sentiments.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Éléments de description physique et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morale.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classe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L'alphabet.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nombres. 	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personne et la vie quotidienne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corps humain, les vêtements, les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modes de vie.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portrait physique et moral.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L'environnement urbain.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repères géographiques,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historiques et culturels des villes,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pays et régions dont on étudie la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langue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Leur situation géographique.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caractéristiques physiques et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repères culturels.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Quelques figures historiques,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contemporaines.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Quelques grandes pages d'histoire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spécifiques de l'aire étudiée.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572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…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461486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Cycle 2 … culturelles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 … culturelles et linguistiques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repères temporels.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Climat et météo.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rituels.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règles et règlements dans la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activités scolaires.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sport.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loisirs artistiques.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L'amitié.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L'univers enfantin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maison, l'environnement immédiat et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concret.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vie quotidienne, les commerces, les lieux publics. 	</a:t>
                      </a:r>
                    </a:p>
                    <a:p>
                      <a:r>
                        <a:rPr lang="fr-FR" dirty="0" smtClean="0"/>
                        <a:t>Etc.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L'imaginaire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Littérature de jeunesse.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Contes, mythes et légendes du pays ou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région.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Héros / héroïnes et personnages de fiction, de BD, de séries et de cinéma. 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39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retenir !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La </a:t>
            </a:r>
            <a:r>
              <a:rPr lang="fr-FR" dirty="0"/>
              <a:t>continuité et la progressivité sont celles du </a:t>
            </a:r>
            <a:r>
              <a:rPr lang="fr-FR" dirty="0" smtClean="0"/>
              <a:t>CECRL: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-l’approche en 6 compétences</a:t>
            </a:r>
          </a:p>
          <a:p>
            <a:pPr marL="0" indent="0">
              <a:buNone/>
            </a:pPr>
            <a:r>
              <a:rPr lang="fr-FR" dirty="0"/>
              <a:t>-niveau A1-&gt;</a:t>
            </a:r>
            <a:r>
              <a:rPr lang="fr-FR" dirty="0" smtClean="0"/>
              <a:t>A2;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-approche fonctionnelle de la langue (sans exagérer), centrée sur le niveau de </a:t>
            </a:r>
            <a:r>
              <a:rPr lang="fr-FR" dirty="0" smtClean="0"/>
              <a:t>l’élève.</a:t>
            </a:r>
            <a:endParaRPr lang="fr-FR" dirty="0"/>
          </a:p>
          <a:p>
            <a:r>
              <a:rPr lang="fr-FR" dirty="0" smtClean="0"/>
              <a:t>Comme </a:t>
            </a:r>
            <a:r>
              <a:rPr lang="fr-FR" dirty="0"/>
              <a:t>en LM, l’oral précède </a:t>
            </a:r>
            <a:r>
              <a:rPr lang="fr-FR" dirty="0" smtClean="0"/>
              <a:t>l’écrit.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classe est le contexte immédiat de l’élève et non pas un bain pour une immersion </a:t>
            </a:r>
            <a:r>
              <a:rPr lang="fr-FR" dirty="0" smtClean="0"/>
              <a:t>linguistique: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-l’oral scolaire tient une place importante au </a:t>
            </a:r>
            <a:r>
              <a:rPr lang="fr-FR" dirty="0" smtClean="0"/>
              <a:t>début;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-imiter, reproduire, répéter ne sont pas </a:t>
            </a:r>
            <a:r>
              <a:rPr lang="fr-FR" dirty="0" smtClean="0"/>
              <a:t>tabous;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-s’essayer et s’exercer sont les deux </a:t>
            </a:r>
            <a:r>
              <a:rPr lang="fr-FR" dirty="0" smtClean="0"/>
              <a:t>piliers.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progression = un contexte de plus en plus large</a:t>
            </a:r>
          </a:p>
          <a:p>
            <a:pPr marL="0" indent="0">
              <a:buNone/>
            </a:pPr>
            <a:r>
              <a:rPr lang="fr-FR" dirty="0"/>
              <a:t>-l’enfant, sa famille, les copains, les autres, l’ouverture </a:t>
            </a:r>
            <a:r>
              <a:rPr lang="fr-FR" dirty="0" smtClean="0"/>
              <a:t>culturelle;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-la classe, l’école, l’extérieur, la </a:t>
            </a:r>
            <a:r>
              <a:rPr lang="fr-FR" dirty="0" smtClean="0"/>
              <a:t>géographie;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-le temps quotidien, la semaine, l’année, le temps </a:t>
            </a:r>
            <a:r>
              <a:rPr lang="fr-FR" dirty="0" smtClean="0"/>
              <a:t>historique.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5949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conditions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Exposition régulière et quotidienne à la langue favorise les progrès des élèves et  donne du sens aux acquisitions. </a:t>
            </a:r>
          </a:p>
          <a:p>
            <a:r>
              <a:rPr lang="fr-FR" dirty="0"/>
              <a:t>Réfléchir sur le fonctionnement de la langue permet d’acquérir une certaine autonomie dans la réception et dans la production et renforce la maitrise du langage. </a:t>
            </a:r>
          </a:p>
          <a:p>
            <a:r>
              <a:rPr lang="fr-FR" dirty="0"/>
              <a:t>Indissociable de l’apprentissage de la langue, l’élargissement des repères culturels favorise la prise de conscience de certaines différences, développe curiosité, comprend l’altérité et donne envie de communiquer. </a:t>
            </a:r>
          </a:p>
          <a:p>
            <a:r>
              <a:rPr lang="fr-FR" dirty="0"/>
              <a:t>Les contacts avec les écoles des pays concernés, les ressources offertes par la messagerie électronique, l’exploitation de documents audiovisuels contribuent à découvrir des espaces de plus en plus larges et de plus en plus lointains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5744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Faire attention à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Respecter </a:t>
            </a:r>
            <a:r>
              <a:rPr lang="fr-FR" b="1" dirty="0" smtClean="0"/>
              <a:t>la démarche </a:t>
            </a:r>
            <a:r>
              <a:rPr lang="fr-FR" b="1" dirty="0" err="1" smtClean="0"/>
              <a:t>spiralaire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b="1" dirty="0"/>
              <a:t>Passer de la connaissance à la compétence</a:t>
            </a:r>
            <a:r>
              <a:rPr lang="fr-FR" dirty="0"/>
              <a:t>. </a:t>
            </a:r>
          </a:p>
          <a:p>
            <a:r>
              <a:rPr lang="fr-FR" dirty="0"/>
              <a:t>Pour que les élèves osent parler, éviter une </a:t>
            </a:r>
            <a:r>
              <a:rPr lang="fr-FR" dirty="0" err="1"/>
              <a:t>correctivité</a:t>
            </a:r>
            <a:r>
              <a:rPr lang="fr-FR" dirty="0"/>
              <a:t> excessive des enseignants. Tout ce qui est produit a de la valeur, même si ce n’est pas dans la norme. La </a:t>
            </a:r>
            <a:r>
              <a:rPr lang="fr-FR" b="1" dirty="0"/>
              <a:t>fluidité de la langue est à privilégier</a:t>
            </a:r>
            <a:r>
              <a:rPr lang="fr-FR" dirty="0"/>
              <a:t>, et non la correction de la langue.</a:t>
            </a:r>
          </a:p>
          <a:p>
            <a:r>
              <a:rPr lang="fr-FR" b="1" dirty="0"/>
              <a:t>Enjeu</a:t>
            </a:r>
            <a:r>
              <a:rPr lang="fr-FR" dirty="0"/>
              <a:t> : mise en place de la différenciation dès l’école primaire. Sortir de la « participation » frontale suscitée par le dialogue sous forme de questions-réponses, et </a:t>
            </a:r>
            <a:r>
              <a:rPr lang="fr-FR" b="1" dirty="0"/>
              <a:t>favoriser la mise en place de situations de communication</a:t>
            </a:r>
            <a:r>
              <a:rPr lang="fr-FR" dirty="0"/>
              <a:t> en s’appuyant sur des supports que les élèves ont travaillés, afin qu’ils </a:t>
            </a:r>
            <a:r>
              <a:rPr lang="fr-FR" b="1" dirty="0"/>
              <a:t>développent très vite des stratégies de compréhension et d’expression</a:t>
            </a:r>
            <a:r>
              <a:rPr lang="fr-FR" dirty="0"/>
              <a:t>, transférables aux autres langues.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880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Horaires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304256"/>
          </a:xfrm>
        </p:spPr>
        <p:txBody>
          <a:bodyPr/>
          <a:lstStyle/>
          <a:p>
            <a:r>
              <a:rPr lang="fr-FR" dirty="0"/>
              <a:t>Niveau national: 1h30 / semaine.</a:t>
            </a:r>
          </a:p>
          <a:p>
            <a:r>
              <a:rPr lang="fr-FR" dirty="0"/>
              <a:t>Académie de Strasbourg: 3h / semaine</a:t>
            </a:r>
          </a:p>
          <a:p>
            <a:pPr>
              <a:buFontTx/>
              <a:buChar char="-"/>
            </a:pPr>
            <a:r>
              <a:rPr lang="fr-FR" dirty="0"/>
              <a:t>2h en langue</a:t>
            </a:r>
          </a:p>
          <a:p>
            <a:pPr>
              <a:buFontTx/>
              <a:buChar char="-"/>
            </a:pPr>
            <a:r>
              <a:rPr lang="fr-FR" dirty="0"/>
              <a:t>1h sur la culture répartie dans toutes les disciplines.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8522"/>
            <a:ext cx="3501380" cy="2074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812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709624"/>
              </p:ext>
            </p:extLst>
          </p:nvPr>
        </p:nvGraphicFramePr>
        <p:xfrm>
          <a:off x="395535" y="260648"/>
          <a:ext cx="8064897" cy="6303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898"/>
                <a:gridCol w="2346182"/>
                <a:gridCol w="2461670"/>
                <a:gridCol w="2432147"/>
              </a:tblGrid>
              <a:tr h="40138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Attendus de fin de cycles à atteindre en LV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1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Allemand programme national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Allemand convention académique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Allemand bilingue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</a:tr>
              <a:tr h="2448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Cycle 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 marL="800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</a:p>
                    <a:p>
                      <a:pPr marL="800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</a:p>
                    <a:p>
                      <a:pPr marL="800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</a:p>
                    <a:p>
                      <a:pPr marL="800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</a:p>
                    <a:p>
                      <a:pPr marL="800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</a:p>
                    <a:p>
                      <a:pPr marL="800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Synthèse des acquis scolaires 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-CO : Comprendre un message oral très simple.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-EO : Reproduire un modèle oral  simple.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 RD : prendre part à une conversation (reproduire des dialogues basiques : dans les rituels de classe, dans certaines situations liées aux domaines d’activités)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Synthèse des acquis scolaires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-CO : Comprendre un message oral simple.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-PC : Mémoriser et reproduire un modèle oral simple.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-RD : Prendre part à une conversation, produire des phrases simples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-LE : mettre en relation les lettres et les sons spécifiques à la langue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 anchor="ctr"/>
                </a:tc>
              </a:tr>
              <a:tr h="814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Cycle 2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 Compréhension orale A1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 Reproduction orale A1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 Production orale A1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Niveau A1 dans le maximum d’activités langagières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Niveau A1 dans les 5 compétences langagières + A2 dans au moins 2 activités langagières.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</a:tr>
              <a:tr h="1641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Cycle 3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Atteindre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 le niveau A1 du CECRL dans 5 activités langagières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 + le niveau A2 dans au moins 2 activités langagières.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Niveau A2 dans le maximum d’activités langagières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Niveau A2 dans 5 activités langagières + B1 dans au moins 2 activités langagières.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2" marR="598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72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Langue Vivante au cycle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Les nouveaux programmes restent calés sur le CECRL. Niveau recherché: A1 du CECRL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Priorité à la langue orale!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Tâches simples: 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  compréhension </a:t>
            </a:r>
            <a:r>
              <a:rPr lang="fr-F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fr-FR" dirty="0" smtClean="0">
                <a:solidFill>
                  <a:srgbClr val="0070C0"/>
                </a:solidFill>
              </a:rPr>
              <a:t> reproduction </a:t>
            </a:r>
            <a:r>
              <a:rPr lang="fr-F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fr-FR" dirty="0" smtClean="0">
                <a:solidFill>
                  <a:srgbClr val="0070C0"/>
                </a:solidFill>
              </a:rPr>
              <a:t> production.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1</a:t>
            </a:r>
            <a:r>
              <a:rPr lang="fr-FR" baseline="30000" dirty="0" smtClean="0">
                <a:solidFill>
                  <a:srgbClr val="0070C0"/>
                </a:solidFill>
              </a:rPr>
              <a:t>er</a:t>
            </a:r>
            <a:r>
              <a:rPr lang="fr-FR" dirty="0" smtClean="0">
                <a:solidFill>
                  <a:srgbClr val="0070C0"/>
                </a:solidFill>
              </a:rPr>
              <a:t> contact écrit quand c’est justifié.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Curiosité, écoute, attention, confiance en soi.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Tenir compte des centres d’intérêt des enfants.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Ritualisation d’activités quotidiennes, mais pas que !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 langue est indissociable de la culture. 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lignes forces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Dès le CP, le cycle 2 constitue le point de départ de l’apprentissage des LV pour tous les élèves avec un enseignement correspondant au niveau A1 du CECRL, à l’oral.</a:t>
            </a:r>
          </a:p>
          <a:p>
            <a:r>
              <a:rPr lang="fr-FR" dirty="0" smtClean="0"/>
              <a:t>L'enseignement </a:t>
            </a:r>
            <a:r>
              <a:rPr lang="fr-FR" dirty="0"/>
              <a:t>et l’apprentissage d'une LV doit mettre les élèves en </a:t>
            </a:r>
            <a:r>
              <a:rPr lang="fr-FR" dirty="0" smtClean="0"/>
              <a:t>position :</a:t>
            </a:r>
          </a:p>
          <a:p>
            <a:pPr marL="0" indent="0">
              <a:buNone/>
            </a:pPr>
            <a:r>
              <a:rPr lang="fr-FR" dirty="0" smtClean="0"/>
              <a:t>- de </a:t>
            </a:r>
            <a:r>
              <a:rPr lang="fr-FR" dirty="0"/>
              <a:t>s'exercer et de s'essayer dans la langue sans que l'un se fasse au détriment de l'autre</a:t>
            </a:r>
          </a:p>
          <a:p>
            <a:pPr marL="0" indent="0">
              <a:buNone/>
            </a:pPr>
            <a:r>
              <a:rPr lang="fr-FR" dirty="0"/>
              <a:t>-de réfléchir sur la langue et sur les processus et stratégies qu’ils mobilisent en situation</a:t>
            </a:r>
          </a:p>
          <a:p>
            <a:r>
              <a:rPr lang="fr-FR" dirty="0" smtClean="0"/>
              <a:t>Le </a:t>
            </a:r>
            <a:r>
              <a:rPr lang="fr-FR" dirty="0"/>
              <a:t>travail sur la langue est indissociable de celui sur la </a:t>
            </a:r>
            <a:r>
              <a:rPr lang="fr-FR" dirty="0" smtClean="0"/>
              <a:t>culture.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travail en LV permet des comparaisons occasionnelles avec le français : mots, ordre des mots, </a:t>
            </a:r>
            <a:r>
              <a:rPr lang="fr-FR" dirty="0" smtClean="0"/>
              <a:t>prononciation.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travail en LV peut être mis en relation avec toutes les autres </a:t>
            </a:r>
            <a:r>
              <a:rPr lang="fr-FR" dirty="0" smtClean="0"/>
              <a:t>disciplines.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111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494281"/>
              </p:ext>
            </p:extLst>
          </p:nvPr>
        </p:nvGraphicFramePr>
        <p:xfrm>
          <a:off x="323528" y="260648"/>
          <a:ext cx="8589640" cy="6317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2102"/>
                <a:gridCol w="837538"/>
              </a:tblGrid>
              <a:tr h="51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Compétences travaillées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Domaines du socle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Écouter et comprendre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Écouter et comprendre des messages oraux simples relevant de la vie quotidienne, des histoires simples.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Exercer sa mémoire auditive à court et à long terme pour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mémoriser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mots, des expressions courantes.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Utiliser des indices sonores et visuels pour déduire le sens de mots inconnus, d’un message.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1, 2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01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Lire et comprendre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Utiliser le contexte, les illustrations et les connaissances pour comprendre un texte.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Reconnaitre des mots isolés dans un énoncé, un court texte.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S’appuyer sur des mots outils, des structures simples, des expressions rituelles.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Percevoir la relation entre certains graphèmes et phonèmes spécifiques à la langue.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1, 2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38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Parler en continu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Mémoriser et reproduire des énoncés.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S’exprimer de manière audible, en modulant débit et voix.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Participer à des échanges simples en mobilisant ses connaissances phonologiques, grammaticales, lexicales, pour être entendu et compris dans quelques situations diversifiées de la vie quotidienne.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1, 2, 3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6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Écrire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Écrire des mots et des expressions dont l’orthographe et la syntaxe ont été mémorisées.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Mobiliser des structures simples pour écrire des phrases en s’appuyant sur une trame connue.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1, 2, 3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7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Réagir et dialoguer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Poser des questions simples.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Mobiliser des énoncés adéquats au contexte dans une succession d’échanges ritualisés.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Utiliser des procédés très simples pour commencer, poursuivre et terminer une conversation brève.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1, 2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Découvrir les aspects culturels d’une langue vivante étrangère et régionale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Identifier quelques grands repères culturels de l’environnement quotidien des élèves du même âge dans les pays ou régions étudiés.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Mobiliser ses connaissances culturelles pour décrire ou raconter des personnages réels ou imaginaires.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1, 2, 3, 5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400" dirty="0"/>
              <a:t/>
            </a:r>
            <a:br>
              <a:rPr lang="fr-FR" sz="1400" dirty="0"/>
            </a:br>
            <a:r>
              <a:rPr lang="fr-FR" sz="2400" dirty="0"/>
              <a:t>C2 = A1 </a:t>
            </a:r>
            <a:r>
              <a:rPr lang="fr-FR" sz="2400" dirty="0" smtClean="0"/>
              <a:t>oral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dirty="0"/>
              <a:t>C3 = A1 complet + A2 (au moins deux activités devient « peut être atteint par un grand nombre d'élèves dans plusieurs activités langagières ») 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0" y="1916832"/>
            <a:ext cx="8948478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22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Écouter et comprendre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572592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Cycle 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Apprendre une seconde langue vivante, c'est une ouverture à d'autres sons, d'autres mots. C'est un état d'esprit fait de curiosité et d'audace car c'est accepter de ne pas (tout) comprendre et de s'exprimer imparfaitement. </a:t>
                      </a:r>
                    </a:p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Comprendre les consignes de classe.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Utiliser quelques mots familiers et quelques expressions très courantes.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Suivre le fil d'une histoire très courte.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Suivre des instructions courtes et simples. 	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Comprendre l'ensemble des consignes utilisées en classe.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Suivre les instructions données.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Comprendre des mots familiers et des expressions courantes.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Suivre le fil d'une histoire simple (conte, légende...).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Identifier le sujet d'un message oral de courte durée.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Comprendre et extraire l'information essentielle d'un message oral de courte durée. 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37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898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S’exprimer </a:t>
            </a:r>
            <a:r>
              <a:rPr lang="fr-FR" dirty="0"/>
              <a:t>oralement en continu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16936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Recherche d'un équilibre entre les activités de répétition et de production. Prise de parole adaptée à la situation de communication. L'intelligibilité prend le pas sur la correction formelle. La prise de parole est accompagnée, aidée et respectée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Reproduire un modèle oral.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expressions courtes ou phrases proches des modèles rencontrés lors des apprentissages pour se décrire.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Lire à haute voix de manière expressive un texte bref.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Raconter une histoire courte à partir d'images ou de modèles déjà rencontrés.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Reproduire un modèle oral (répéter, réciter...).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Lire à haute voix et de manière expressive un texte bref.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présenter oralement et présenter les autres.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Décrire son environnement quotidien, des personnes et/ou des activités culturellement connotées.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Raconter une histoire courte à l'aide de supports visuels.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Faire une brève annonce (date, anniversaire, invitation...)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situant l'événement dans le temps et l'espace. 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7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Prendre part à une conversation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067110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Plus difficile que l’expression orale en continu. Le dialogue ne fait pas l'objet d'évaluations formelles 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Saluer.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présenter.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Demander à quelqu'un de ses nouvelles et réagir, donner de ses nouvelles.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Formuler des souhaits basiques.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formules de politesse.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Répondre à des questions sur des sujets familiers.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Épeler des mots et des noms familiers. 	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Établir un contact social (saluer, se présenter, présenter quelqu'un...)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Demander à quelqu'un de ses nouvelles et réagir en utilisant des formules de politesse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Dialoguer pour échanger / obtenir des renseignements (itinéraire, horaire, prix...)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Dialoguer sur des sujets familiers (école, loisirs, maison...)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Réagir à des propositions, dans des situations de la vie courante (remercier, féliciter, présenter des excuses, accepter,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refuser...). 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47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Ecrire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559432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Copier des mots isolés et des textes courts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Écrire sous la dictée des expressions connues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Renseigner un questionnaire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Produire de manière autonome quelques phrases sur soi-même, les autres, des personnages réels ou imaginaires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Décrire des objets, des lieux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Raconter succinctement des expériences vécues ou imaginées ;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courrier court et simple, en référence à des modèles (message électronique, carte postale, lettre). 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854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96</TotalTime>
  <Words>1821</Words>
  <Application>Microsoft Office PowerPoint</Application>
  <PresentationFormat>Affichage à l'écran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Decatur</vt:lpstr>
      <vt:lpstr>Thème Office</vt:lpstr>
      <vt:lpstr>Langue vivante </vt:lpstr>
      <vt:lpstr>Langue Vivante au cycle 2</vt:lpstr>
      <vt:lpstr>Des lignes forces</vt:lpstr>
      <vt:lpstr>Présentation PowerPoint</vt:lpstr>
      <vt:lpstr> C2 = A1 oral  C3 = A1 complet + A2 (au moins deux activités devient « peut être atteint par un grand nombre d'élèves dans plusieurs activités langagières ») </vt:lpstr>
      <vt:lpstr>Écouter et comprendre</vt:lpstr>
      <vt:lpstr>S’exprimer oralement en continu </vt:lpstr>
      <vt:lpstr>Prendre part à une conversation</vt:lpstr>
      <vt:lpstr>Ecrire </vt:lpstr>
      <vt:lpstr>Activités … </vt:lpstr>
      <vt:lpstr>Activités …</vt:lpstr>
      <vt:lpstr>A retenir ! </vt:lpstr>
      <vt:lpstr>Les conditions</vt:lpstr>
      <vt:lpstr>Faire attention à …</vt:lpstr>
      <vt:lpstr>Horaires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 vivante </dc:title>
  <dc:creator>IEN</dc:creator>
  <cp:lastModifiedBy>IEN</cp:lastModifiedBy>
  <cp:revision>18</cp:revision>
  <dcterms:created xsi:type="dcterms:W3CDTF">2016-03-11T09:07:57Z</dcterms:created>
  <dcterms:modified xsi:type="dcterms:W3CDTF">2016-06-19T05:56:54Z</dcterms:modified>
</cp:coreProperties>
</file>